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7"/>
  </p:notesMasterIdLst>
  <p:sldIdLst>
    <p:sldId id="276" r:id="rId2"/>
    <p:sldId id="260" r:id="rId3"/>
    <p:sldId id="261" r:id="rId4"/>
    <p:sldId id="262" r:id="rId5"/>
    <p:sldId id="263" r:id="rId6"/>
    <p:sldId id="277" r:id="rId7"/>
    <p:sldId id="278" r:id="rId8"/>
    <p:sldId id="271" r:id="rId9"/>
    <p:sldId id="272" r:id="rId10"/>
    <p:sldId id="273" r:id="rId11"/>
    <p:sldId id="264" r:id="rId12"/>
    <p:sldId id="267" r:id="rId13"/>
    <p:sldId id="268" r:id="rId14"/>
    <p:sldId id="270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190CC-2ED4-436F-B8B8-8C4F303A869B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DE5624-3038-4DC3-802D-78EC93BF8E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100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2A55E-9898-4420-9989-933A805F6BC9}" type="datetime1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169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3AA03-9FCF-4E88-A4B7-D2653A1BDEA1}" type="datetime1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60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153AB-F695-4ABC-B017-37020AD17788}" type="datetime1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681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7D880-3615-42FA-8473-F9A01ACAA083}" type="datetime1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95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A1623-B2BC-480D-AD07-398C8CB8BFDC}" type="datetime1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417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D462C-F216-47A8-B54F-5C1F7E08185A}" type="datetime1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26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DE7A2-D3A5-4A50-A4EE-6F9CE8EFB86A}" type="datetime1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07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EB297-46A1-4FA2-92DE-A1C6E5D83639}" type="datetime1">
              <a:rPr lang="en-US" smtClean="0"/>
              <a:t>5/3/2024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0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6C308-DD68-4BFA-9CCC-010AC5FA4002}" type="datetime1">
              <a:rPr lang="en-US" smtClean="0"/>
              <a:t>5/3/2024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76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EF583-CEF1-4103-B3B9-BDB79B9DEE1C}" type="datetime1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87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296C43-A981-4FCF-B0AC-72AF42CEEE1F}" type="datetime1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1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CA4E3-8A9A-4091-8C6F-3417F9F60E4E}" type="datetime1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6747C-29EE-4598-BFCE-FD7B92B70D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6933" y="0"/>
            <a:ext cx="12175067" cy="139337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8100000" scaled="1"/>
            <a:tileRect/>
          </a:gra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sysClr val="windowText" lastClr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0" y="6718663"/>
            <a:ext cx="12175067" cy="139337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8100000" scaled="1"/>
            <a:tileRect/>
          </a:gra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sysClr val="windowText" lastClr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38200" y="1583532"/>
            <a:ext cx="10515600" cy="62706"/>
          </a:xfrm>
          <a:prstGeom prst="rect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lin ang="8100000" scaled="1"/>
            <a:tileRect/>
          </a:gra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kern="0">
              <a:solidFill>
                <a:sysClr val="windowText" lastClr="000000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0141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24AEC-E729-73A4-8F66-1FF573581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i="1" dirty="0">
                <a:solidFill>
                  <a:srgbClr val="FF0000"/>
                </a:solidFill>
              </a:rPr>
              <a:t>Hotel Property Management Systems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586C50-689E-0091-6722-3B032FD30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73EA724-392D-3F97-F3C9-F1E21AC0F18B}"/>
              </a:ext>
            </a:extLst>
          </p:cNvPr>
          <p:cNvSpPr txBox="1">
            <a:spLocks/>
          </p:cNvSpPr>
          <p:nvPr/>
        </p:nvSpPr>
        <p:spPr>
          <a:xfrm>
            <a:off x="1407595" y="1690687"/>
            <a:ext cx="9144000" cy="4300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2800" dirty="0">
              <a:solidFill>
                <a:srgbClr val="FF0000"/>
              </a:solidFill>
            </a:endParaRP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Team Members: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Venkata Naga </a:t>
            </a:r>
            <a:r>
              <a:rPr lang="en-US" sz="2800" dirty="0" err="1">
                <a:solidFill>
                  <a:srgbClr val="FF0000"/>
                </a:solidFill>
              </a:rPr>
              <a:t>Saatvika</a:t>
            </a:r>
            <a:r>
              <a:rPr lang="en-US" sz="2800" dirty="0">
                <a:solidFill>
                  <a:srgbClr val="FF0000"/>
                </a:solidFill>
              </a:rPr>
              <a:t> Kavi</a:t>
            </a: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Sai Jaswanth </a:t>
            </a:r>
            <a:r>
              <a:rPr lang="en-US" sz="2800" dirty="0" err="1">
                <a:solidFill>
                  <a:srgbClr val="FF0000"/>
                </a:solidFill>
              </a:rPr>
              <a:t>Chinthapatla</a:t>
            </a:r>
            <a:endParaRPr lang="en-US" sz="2800" dirty="0">
              <a:solidFill>
                <a:srgbClr val="FF0000"/>
              </a:solidFill>
            </a:endParaRPr>
          </a:p>
          <a:p>
            <a:pPr algn="ctr"/>
            <a:r>
              <a:rPr lang="en-US" sz="2800" dirty="0" err="1">
                <a:solidFill>
                  <a:srgbClr val="FF0000"/>
                </a:solidFill>
              </a:rPr>
              <a:t>Parimala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Yerraguntla</a:t>
            </a:r>
            <a:endParaRPr lang="en-US" sz="2800" dirty="0">
              <a:solidFill>
                <a:srgbClr val="FF0000"/>
              </a:solidFill>
            </a:endParaRPr>
          </a:p>
          <a:p>
            <a:pPr algn="ctr"/>
            <a:r>
              <a:rPr lang="en-US" sz="2800" dirty="0">
                <a:solidFill>
                  <a:srgbClr val="FF0000"/>
                </a:solidFill>
              </a:rPr>
              <a:t>YNV </a:t>
            </a:r>
            <a:r>
              <a:rPr lang="en-US" sz="2800" dirty="0" err="1">
                <a:solidFill>
                  <a:srgbClr val="FF0000"/>
                </a:solidFill>
              </a:rPr>
              <a:t>Tanmayee</a:t>
            </a:r>
            <a:endParaRPr lang="en-US" sz="2800" dirty="0">
              <a:solidFill>
                <a:srgbClr val="FF0000"/>
              </a:solidFill>
            </a:endParaRPr>
          </a:p>
          <a:p>
            <a:pPr algn="ctr"/>
            <a:r>
              <a:rPr lang="en-US" sz="2800" dirty="0" err="1">
                <a:solidFill>
                  <a:srgbClr val="FF0000"/>
                </a:solidFill>
              </a:rPr>
              <a:t>Rithi</a:t>
            </a:r>
            <a:r>
              <a:rPr lang="en-US" sz="2800" dirty="0">
                <a:solidFill>
                  <a:srgbClr val="FF0000"/>
                </a:solidFill>
              </a:rPr>
              <a:t> Veronica Joseph </a:t>
            </a:r>
            <a:r>
              <a:rPr lang="en-US" sz="2800" dirty="0" err="1">
                <a:solidFill>
                  <a:srgbClr val="FF0000"/>
                </a:solidFill>
              </a:rPr>
              <a:t>Diraviam</a:t>
            </a:r>
            <a:r>
              <a:rPr lang="en-US" sz="2800" dirty="0">
                <a:solidFill>
                  <a:srgbClr val="FF0000"/>
                </a:solidFill>
              </a:rPr>
              <a:t> Lindon</a:t>
            </a:r>
          </a:p>
          <a:p>
            <a:pPr algn="ctr"/>
            <a:br>
              <a:rPr lang="en-US" sz="4800" i="1" dirty="0">
                <a:solidFill>
                  <a:srgbClr val="FF0000"/>
                </a:solidFill>
              </a:rPr>
            </a:br>
            <a:r>
              <a:rPr lang="en-US" sz="2800" dirty="0">
                <a:solidFill>
                  <a:srgbClr val="FF0000"/>
                </a:solidFill>
              </a:rPr>
              <a:t>Prof. </a:t>
            </a:r>
            <a:r>
              <a:rPr lang="en-US" sz="2800" dirty="0" err="1">
                <a:solidFill>
                  <a:srgbClr val="FF0000"/>
                </a:solidFill>
              </a:rPr>
              <a:t>Theyab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 err="1">
                <a:solidFill>
                  <a:srgbClr val="FF0000"/>
                </a:solidFill>
              </a:rPr>
              <a:t>Alhwiti</a:t>
            </a:r>
            <a:br>
              <a:rPr lang="en-US" sz="4800" i="1" dirty="0">
                <a:solidFill>
                  <a:srgbClr val="FF0000"/>
                </a:solidFill>
              </a:rPr>
            </a:br>
            <a:r>
              <a:rPr lang="en-US" sz="2800" dirty="0">
                <a:solidFill>
                  <a:srgbClr val="FF0000"/>
                </a:solidFill>
              </a:rPr>
              <a:t>Date</a:t>
            </a:r>
            <a:r>
              <a:rPr lang="en-US" sz="2600" dirty="0">
                <a:solidFill>
                  <a:srgbClr val="FF0000"/>
                </a:solidFill>
              </a:rPr>
              <a:t>: 5/3/24</a:t>
            </a:r>
            <a:endParaRPr lang="en-US" sz="2600" i="1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8A092E-5F12-E9E8-416E-F165EB752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991653"/>
            <a:ext cx="2079057" cy="72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955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FB412-5354-D9F0-A9D9-AFCDEEAC3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F9C876-F6A5-E799-143C-262BD5D0C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10</a:t>
            </a:fld>
            <a:endParaRPr lang="en-US"/>
          </a:p>
        </p:txBody>
      </p:sp>
      <p:pic>
        <p:nvPicPr>
          <p:cNvPr id="5" name="image5.png">
            <a:extLst>
              <a:ext uri="{FF2B5EF4-FFF2-40B4-BE49-F238E27FC236}">
                <a16:creationId xmlns:a16="http://schemas.microsoft.com/office/drawing/2014/main" id="{E8FBF4D3-559E-CC2F-E18D-7E56F7A4315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/>
          <a:srcRect/>
          <a:stretch>
            <a:fillRect/>
          </a:stretch>
        </p:blipFill>
        <p:spPr>
          <a:xfrm>
            <a:off x="90588" y="2851903"/>
            <a:ext cx="6157297" cy="2796782"/>
          </a:xfrm>
          <a:prstGeom prst="rect">
            <a:avLst/>
          </a:prstGeom>
          <a:ln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3347C3-0AB2-2F50-5508-25D4A6975F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7885" y="3015452"/>
            <a:ext cx="5944115" cy="334089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E88DCF-6E94-5D35-68CB-2BC2C677F6F7}"/>
              </a:ext>
            </a:extLst>
          </p:cNvPr>
          <p:cNvSpPr txBox="1"/>
          <p:nvPr/>
        </p:nvSpPr>
        <p:spPr>
          <a:xfrm>
            <a:off x="6173241" y="1854237"/>
            <a:ext cx="5763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Reservations between date range of 05-01-24 and 05-31-24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F83446-5182-6D8A-284F-10D8D1787AEF}"/>
              </a:ext>
            </a:extLst>
          </p:cNvPr>
          <p:cNvSpPr txBox="1"/>
          <p:nvPr/>
        </p:nvSpPr>
        <p:spPr>
          <a:xfrm>
            <a:off x="476250" y="1981200"/>
            <a:ext cx="538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Revenue report for year 2024</a:t>
            </a:r>
          </a:p>
        </p:txBody>
      </p:sp>
      <p:pic>
        <p:nvPicPr>
          <p:cNvPr id="36" name="Audio 35">
            <a:hlinkClick r:id="" action="ppaction://media"/>
            <a:extLst>
              <a:ext uri="{FF2B5EF4-FFF2-40B4-BE49-F238E27FC236}">
                <a16:creationId xmlns:a16="http://schemas.microsoft.com/office/drawing/2014/main" id="{53B0F021-7185-438D-5B22-43A1F796B4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91604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62"/>
    </mc:Choice>
    <mc:Fallback>
      <p:transition spd="slow" advTm="19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1B5C-38D1-701F-702F-4AB4E4D7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Results/Solutions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AC9E-D764-CE7E-6C70-C68FE8CF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Effective PMS Implementation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Demonstrated improvements in operational efficiency.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Enhanced guest satisfaction and retention.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Revenue growth through optimized resource management.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Improved competitive advantage in the hospitality market.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Long-term sustainability and expansion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A47-E144-DEC3-C34E-0EE331FA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11</a:t>
            </a:fld>
            <a:endParaRPr lang="en-US"/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B20B886E-21E5-D92D-7EFB-C4034B1172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97980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175"/>
    </mc:Choice>
    <mc:Fallback>
      <p:transition spd="slow" advTm="931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1B5C-38D1-701F-702F-4AB4E4D7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AC9E-D764-CE7E-6C70-C68FE8CF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Summary of PMS Benefits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Central to modern hotel management.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Enable hotels to navigate complex market dynamics.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Essential for enhancing operational efficiency and guest relations.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A47-E144-DEC3-C34E-0EE331FA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334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1B5C-38D1-701F-702F-4AB4E4D7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AC9E-D764-CE7E-6C70-C68FE8CF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Future of PMS in Hospitality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Trends in technology and guest management.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growing importance of data analytics in hospitality.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Future challenges and opportunities for PMS development.</a:t>
            </a:r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A47-E144-DEC3-C34E-0EE331FA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39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1B5C-38D1-701F-702F-4AB4E4D7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AC9E-D764-CE7E-6C70-C68FE8CF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PMS as a transformative tool for the hospitality industry.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Critical for achieving operational excellence and superior guest experience.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Continuous innovation and adaptation are key to future success.</a:t>
            </a:r>
          </a:p>
          <a:p>
            <a:pPr marL="0" indent="0">
              <a:lnSpc>
                <a:spcPct val="200000"/>
              </a:lnSpc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A47-E144-DEC3-C34E-0EE331FA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71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DDECF5-1E35-413B-B7E0-7F8DC6885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THANK YOU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C88AC-63F8-332A-0547-43E4B2DF5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Aft>
                <a:spcPts val="600"/>
              </a:spcAft>
            </a:pPr>
            <a:fld id="{8E36747C-29EE-4598-BFCE-FD7B92B70DD7}" type="slidenum">
              <a:rPr lang="en-US" sz="1500">
                <a:solidFill>
                  <a:srgbClr val="FFFFFF"/>
                </a:solidFill>
              </a:rPr>
              <a:pPr algn="ctr" defTabSz="457200">
                <a:spcAft>
                  <a:spcPts val="600"/>
                </a:spcAft>
              </a:pPr>
              <a:t>15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800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1B5C-38D1-701F-702F-4AB4E4D7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AC9E-D764-CE7E-6C70-C68FE8CF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Mid-sized Hotel</a:t>
            </a:r>
          </a:p>
          <a:p>
            <a:pPr>
              <a:lnSpc>
                <a:spcPct val="150000"/>
              </a:lnSpc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PMS are essential in the modern hospitality industry.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Automate and centralize hotel operations.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Improve operational efficiency and guest satisfaction.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Key tool for revenue optimization and competitive advantage.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Support a wide range of hotel operations from reservations to billing.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A47-E144-DEC3-C34E-0EE331FA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97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1B5C-38D1-701F-702F-4AB4E4D7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Importance of PMS in Hospitality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AC9E-D764-CE7E-6C70-C68FE8CF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Handle complexities of hotel operations.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Essential for managing customer preferences and market competition.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Provide a strategic framework for operational excellence.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Enable hotels to offer seamless guest experiences.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Support real-time decision-making with data analytics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A47-E144-DEC3-C34E-0EE331FA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34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1B5C-38D1-701F-702F-4AB4E4D7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Core Functionalities of PMS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AC9E-D764-CE7E-6C70-C68FE8CF5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6963"/>
            <a:ext cx="10515600" cy="4351338"/>
          </a:xfrm>
        </p:spPr>
        <p:txBody>
          <a:bodyPr/>
          <a:lstStyle/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Online booking and real-time availability tracking.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Comprehensive reservation management.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Seamless check-in/check-out processes.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Efficient channel management across platforms.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A47-E144-DEC3-C34E-0EE331FA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214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1B5C-38D1-701F-702F-4AB4E4D7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AC9E-D764-CE7E-6C70-C68FE8CF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Inventory Control and Guest Services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Real-time monitoring of inventory levels.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Automated ordering and cost control.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Personalized guest experiences and profile management.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A47-E144-DEC3-C34E-0EE331FA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2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81B5C-38D1-701F-702F-4AB4E4D70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EAC9E-D764-CE7E-6C70-C68FE8CF5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Performance Analytics and Reporting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Customizable dashboards for key performance indicators.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Forecasting tools for occupancy and revenue.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Benchmarking against industry standards.</a:t>
            </a:r>
          </a:p>
          <a:p>
            <a:pPr marL="457200" lvl="1" indent="0" algn="l">
              <a:buNone/>
            </a:pPr>
            <a:endParaRPr lang="en-US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73A47-E144-DEC3-C34E-0EE331FAE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048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1B1DD-DACC-B365-4295-DA20610C0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Entities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24A237-9052-A887-80FD-610F774F9E9B}"/>
              </a:ext>
            </a:extLst>
          </p:cNvPr>
          <p:cNvGrpSpPr/>
          <p:nvPr/>
        </p:nvGrpSpPr>
        <p:grpSpPr>
          <a:xfrm>
            <a:off x="940339" y="1987819"/>
            <a:ext cx="10443469" cy="3820167"/>
            <a:chOff x="940339" y="1984456"/>
            <a:chExt cx="10443469" cy="260688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0755500-2C2A-B1E3-43D4-0BD26B0E7BD6}"/>
                </a:ext>
              </a:extLst>
            </p:cNvPr>
            <p:cNvSpPr/>
            <p:nvPr/>
          </p:nvSpPr>
          <p:spPr>
            <a:xfrm>
              <a:off x="940340" y="3553615"/>
              <a:ext cx="1951336" cy="1037726"/>
            </a:xfrm>
            <a:custGeom>
              <a:avLst/>
              <a:gdLst>
                <a:gd name="connsiteX0" fmla="*/ 0 w 983591"/>
                <a:gd name="connsiteY0" fmla="*/ 0 h 491795"/>
                <a:gd name="connsiteX1" fmla="*/ 983591 w 983591"/>
                <a:gd name="connsiteY1" fmla="*/ 0 h 491795"/>
                <a:gd name="connsiteX2" fmla="*/ 983591 w 983591"/>
                <a:gd name="connsiteY2" fmla="*/ 491795 h 491795"/>
                <a:gd name="connsiteX3" fmla="*/ 0 w 983591"/>
                <a:gd name="connsiteY3" fmla="*/ 491795 h 491795"/>
                <a:gd name="connsiteX4" fmla="*/ 0 w 983591"/>
                <a:gd name="connsiteY4" fmla="*/ 0 h 49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591" h="491795">
                  <a:moveTo>
                    <a:pt x="0" y="0"/>
                  </a:moveTo>
                  <a:lnTo>
                    <a:pt x="983591" y="0"/>
                  </a:lnTo>
                  <a:lnTo>
                    <a:pt x="983591" y="491795"/>
                  </a:lnTo>
                  <a:lnTo>
                    <a:pt x="0" y="49179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Guests: Manages guest profiles with contact info, preferences, and booking history.</a:t>
              </a: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FD41685C-0EC8-1F69-070F-D639B5BEC513}"/>
                </a:ext>
              </a:extLst>
            </p:cNvPr>
            <p:cNvSpPr/>
            <p:nvPr/>
          </p:nvSpPr>
          <p:spPr>
            <a:xfrm>
              <a:off x="940339" y="1991683"/>
              <a:ext cx="1943682" cy="1078823"/>
            </a:xfrm>
            <a:custGeom>
              <a:avLst/>
              <a:gdLst>
                <a:gd name="connsiteX0" fmla="*/ 0 w 983591"/>
                <a:gd name="connsiteY0" fmla="*/ 0 h 491795"/>
                <a:gd name="connsiteX1" fmla="*/ 983591 w 983591"/>
                <a:gd name="connsiteY1" fmla="*/ 0 h 491795"/>
                <a:gd name="connsiteX2" fmla="*/ 983591 w 983591"/>
                <a:gd name="connsiteY2" fmla="*/ 491795 h 491795"/>
                <a:gd name="connsiteX3" fmla="*/ 0 w 983591"/>
                <a:gd name="connsiteY3" fmla="*/ 491795 h 491795"/>
                <a:gd name="connsiteX4" fmla="*/ 0 w 983591"/>
                <a:gd name="connsiteY4" fmla="*/ 0 h 49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591" h="491795">
                  <a:moveTo>
                    <a:pt x="0" y="0"/>
                  </a:moveTo>
                  <a:lnTo>
                    <a:pt x="983591" y="0"/>
                  </a:lnTo>
                  <a:lnTo>
                    <a:pt x="983591" y="491795"/>
                  </a:lnTo>
                  <a:lnTo>
                    <a:pt x="0" y="49179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Reservations: Tracks all reservation details, special requests, and linked guest information.</a:t>
              </a: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8115C86-F2EF-00DB-CF7F-705D980D7B2D}"/>
                </a:ext>
              </a:extLst>
            </p:cNvPr>
            <p:cNvSpPr/>
            <p:nvPr/>
          </p:nvSpPr>
          <p:spPr>
            <a:xfrm>
              <a:off x="2975250" y="1991682"/>
              <a:ext cx="2169213" cy="1086049"/>
            </a:xfrm>
            <a:custGeom>
              <a:avLst/>
              <a:gdLst>
                <a:gd name="connsiteX0" fmla="*/ 0 w 983591"/>
                <a:gd name="connsiteY0" fmla="*/ 0 h 491795"/>
                <a:gd name="connsiteX1" fmla="*/ 983591 w 983591"/>
                <a:gd name="connsiteY1" fmla="*/ 0 h 491795"/>
                <a:gd name="connsiteX2" fmla="*/ 983591 w 983591"/>
                <a:gd name="connsiteY2" fmla="*/ 491795 h 491795"/>
                <a:gd name="connsiteX3" fmla="*/ 0 w 983591"/>
                <a:gd name="connsiteY3" fmla="*/ 491795 h 491795"/>
                <a:gd name="connsiteX4" fmla="*/ 0 w 983591"/>
                <a:gd name="connsiteY4" fmla="*/ 0 h 49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591" h="491795">
                  <a:moveTo>
                    <a:pt x="0" y="0"/>
                  </a:moveTo>
                  <a:lnTo>
                    <a:pt x="983591" y="0"/>
                  </a:lnTo>
                  <a:lnTo>
                    <a:pt x="983591" y="491795"/>
                  </a:lnTo>
                  <a:lnTo>
                    <a:pt x="0" y="49179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Rooms: Records data on all hotel rooms, including status, type, and amenities.</a:t>
              </a: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4829088-FD9A-9A34-3CEB-D41F89A11A14}"/>
                </a:ext>
              </a:extLst>
            </p:cNvPr>
            <p:cNvSpPr/>
            <p:nvPr/>
          </p:nvSpPr>
          <p:spPr>
            <a:xfrm>
              <a:off x="5188107" y="1991684"/>
              <a:ext cx="2169213" cy="1078821"/>
            </a:xfrm>
            <a:custGeom>
              <a:avLst/>
              <a:gdLst>
                <a:gd name="connsiteX0" fmla="*/ 0 w 983591"/>
                <a:gd name="connsiteY0" fmla="*/ 0 h 491795"/>
                <a:gd name="connsiteX1" fmla="*/ 983591 w 983591"/>
                <a:gd name="connsiteY1" fmla="*/ 0 h 491795"/>
                <a:gd name="connsiteX2" fmla="*/ 983591 w 983591"/>
                <a:gd name="connsiteY2" fmla="*/ 491795 h 491795"/>
                <a:gd name="connsiteX3" fmla="*/ 0 w 983591"/>
                <a:gd name="connsiteY3" fmla="*/ 491795 h 491795"/>
                <a:gd name="connsiteX4" fmla="*/ 0 w 983591"/>
                <a:gd name="connsiteY4" fmla="*/ 0 h 49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591" h="491795">
                  <a:moveTo>
                    <a:pt x="0" y="0"/>
                  </a:moveTo>
                  <a:lnTo>
                    <a:pt x="983591" y="0"/>
                  </a:lnTo>
                  <a:lnTo>
                    <a:pt x="983591" y="491795"/>
                  </a:lnTo>
                  <a:lnTo>
                    <a:pt x="0" y="49179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Room Types: Categorizes rooms to streamline booking processes and rate applications.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14EC535-611A-75FB-63ED-8955F670A913}"/>
                </a:ext>
              </a:extLst>
            </p:cNvPr>
            <p:cNvSpPr/>
            <p:nvPr/>
          </p:nvSpPr>
          <p:spPr>
            <a:xfrm flipH="1">
              <a:off x="3372308" y="3553614"/>
              <a:ext cx="1852913" cy="1037727"/>
            </a:xfrm>
            <a:custGeom>
              <a:avLst/>
              <a:gdLst>
                <a:gd name="connsiteX0" fmla="*/ 0 w 983591"/>
                <a:gd name="connsiteY0" fmla="*/ 0 h 491795"/>
                <a:gd name="connsiteX1" fmla="*/ 983591 w 983591"/>
                <a:gd name="connsiteY1" fmla="*/ 0 h 491795"/>
                <a:gd name="connsiteX2" fmla="*/ 983591 w 983591"/>
                <a:gd name="connsiteY2" fmla="*/ 491795 h 491795"/>
                <a:gd name="connsiteX3" fmla="*/ 0 w 983591"/>
                <a:gd name="connsiteY3" fmla="*/ 491795 h 491795"/>
                <a:gd name="connsiteX4" fmla="*/ 0 w 983591"/>
                <a:gd name="connsiteY4" fmla="*/ 0 h 49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591" h="491795">
                  <a:moveTo>
                    <a:pt x="0" y="0"/>
                  </a:moveTo>
                  <a:lnTo>
                    <a:pt x="983591" y="0"/>
                  </a:lnTo>
                  <a:lnTo>
                    <a:pt x="983591" y="491795"/>
                  </a:lnTo>
                  <a:lnTo>
                    <a:pt x="0" y="49179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Room Assignment: Connects guests to their specific rooms and stay durations.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110C6EC-FA3F-A35B-48ED-0EEE1CCF0A1E}"/>
                </a:ext>
              </a:extLst>
            </p:cNvPr>
            <p:cNvSpPr/>
            <p:nvPr/>
          </p:nvSpPr>
          <p:spPr>
            <a:xfrm>
              <a:off x="7448549" y="1984456"/>
              <a:ext cx="2030403" cy="1086049"/>
            </a:xfrm>
            <a:custGeom>
              <a:avLst/>
              <a:gdLst>
                <a:gd name="connsiteX0" fmla="*/ 0 w 983591"/>
                <a:gd name="connsiteY0" fmla="*/ 0 h 491795"/>
                <a:gd name="connsiteX1" fmla="*/ 983591 w 983591"/>
                <a:gd name="connsiteY1" fmla="*/ 0 h 491795"/>
                <a:gd name="connsiteX2" fmla="*/ 983591 w 983591"/>
                <a:gd name="connsiteY2" fmla="*/ 491795 h 491795"/>
                <a:gd name="connsiteX3" fmla="*/ 0 w 983591"/>
                <a:gd name="connsiteY3" fmla="*/ 491795 h 491795"/>
                <a:gd name="connsiteX4" fmla="*/ 0 w 983591"/>
                <a:gd name="connsiteY4" fmla="*/ 0 h 49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591" h="491795">
                  <a:moveTo>
                    <a:pt x="0" y="0"/>
                  </a:moveTo>
                  <a:lnTo>
                    <a:pt x="983591" y="0"/>
                  </a:lnTo>
                  <a:lnTo>
                    <a:pt x="983591" y="491795"/>
                  </a:lnTo>
                  <a:lnTo>
                    <a:pt x="0" y="49179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Billing: Documents all charges and payments for services during a guest’s stay.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C64A37C-00A6-B5B9-4560-8DA7F94812F3}"/>
                </a:ext>
              </a:extLst>
            </p:cNvPr>
            <p:cNvSpPr/>
            <p:nvPr/>
          </p:nvSpPr>
          <p:spPr>
            <a:xfrm flipH="1">
              <a:off x="5896025" y="3553615"/>
              <a:ext cx="1947128" cy="1037728"/>
            </a:xfrm>
            <a:custGeom>
              <a:avLst/>
              <a:gdLst>
                <a:gd name="connsiteX0" fmla="*/ 0 w 983591"/>
                <a:gd name="connsiteY0" fmla="*/ 0 h 491795"/>
                <a:gd name="connsiteX1" fmla="*/ 983591 w 983591"/>
                <a:gd name="connsiteY1" fmla="*/ 0 h 491795"/>
                <a:gd name="connsiteX2" fmla="*/ 983591 w 983591"/>
                <a:gd name="connsiteY2" fmla="*/ 491795 h 491795"/>
                <a:gd name="connsiteX3" fmla="*/ 0 w 983591"/>
                <a:gd name="connsiteY3" fmla="*/ 491795 h 491795"/>
                <a:gd name="connsiteX4" fmla="*/ 0 w 983591"/>
                <a:gd name="connsiteY4" fmla="*/ 0 h 49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591" h="491795">
                  <a:moveTo>
                    <a:pt x="0" y="0"/>
                  </a:moveTo>
                  <a:lnTo>
                    <a:pt x="983591" y="0"/>
                  </a:lnTo>
                  <a:lnTo>
                    <a:pt x="983591" y="491795"/>
                  </a:lnTo>
                  <a:lnTo>
                    <a:pt x="0" y="49179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Payments: Manages payment transactions and methods, ensuring financial accuracy.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E94DF2E-4CA0-2916-5F74-BCC7632CFFC6}"/>
                </a:ext>
              </a:extLst>
            </p:cNvPr>
            <p:cNvSpPr/>
            <p:nvPr/>
          </p:nvSpPr>
          <p:spPr>
            <a:xfrm>
              <a:off x="9562526" y="1991683"/>
              <a:ext cx="1821282" cy="1086049"/>
            </a:xfrm>
            <a:custGeom>
              <a:avLst/>
              <a:gdLst>
                <a:gd name="connsiteX0" fmla="*/ 0 w 983591"/>
                <a:gd name="connsiteY0" fmla="*/ 0 h 491795"/>
                <a:gd name="connsiteX1" fmla="*/ 983591 w 983591"/>
                <a:gd name="connsiteY1" fmla="*/ 0 h 491795"/>
                <a:gd name="connsiteX2" fmla="*/ 983591 w 983591"/>
                <a:gd name="connsiteY2" fmla="*/ 491795 h 491795"/>
                <a:gd name="connsiteX3" fmla="*/ 0 w 983591"/>
                <a:gd name="connsiteY3" fmla="*/ 491795 h 491795"/>
                <a:gd name="connsiteX4" fmla="*/ 0 w 983591"/>
                <a:gd name="connsiteY4" fmla="*/ 0 h 49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591" h="491795">
                  <a:moveTo>
                    <a:pt x="0" y="0"/>
                  </a:moveTo>
                  <a:lnTo>
                    <a:pt x="983591" y="0"/>
                  </a:lnTo>
                  <a:lnTo>
                    <a:pt x="983591" y="491795"/>
                  </a:lnTo>
                  <a:lnTo>
                    <a:pt x="0" y="49179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 dirty="0"/>
                <a:t>Inventory: Oversees hotel supplies, ensuring availability and timely restocking.</a:t>
              </a: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5A34A28-1326-702A-AB27-866B54CFCBB1}"/>
                </a:ext>
              </a:extLst>
            </p:cNvPr>
            <p:cNvSpPr/>
            <p:nvPr/>
          </p:nvSpPr>
          <p:spPr>
            <a:xfrm flipH="1">
              <a:off x="8469276" y="3553615"/>
              <a:ext cx="2107773" cy="1037726"/>
            </a:xfrm>
            <a:custGeom>
              <a:avLst/>
              <a:gdLst>
                <a:gd name="connsiteX0" fmla="*/ 0 w 983591"/>
                <a:gd name="connsiteY0" fmla="*/ 0 h 491795"/>
                <a:gd name="connsiteX1" fmla="*/ 983591 w 983591"/>
                <a:gd name="connsiteY1" fmla="*/ 0 h 491795"/>
                <a:gd name="connsiteX2" fmla="*/ 983591 w 983591"/>
                <a:gd name="connsiteY2" fmla="*/ 491795 h 491795"/>
                <a:gd name="connsiteX3" fmla="*/ 0 w 983591"/>
                <a:gd name="connsiteY3" fmla="*/ 491795 h 491795"/>
                <a:gd name="connsiteX4" fmla="*/ 0 w 983591"/>
                <a:gd name="connsiteY4" fmla="*/ 0 h 491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591" h="491795">
                  <a:moveTo>
                    <a:pt x="0" y="0"/>
                  </a:moveTo>
                  <a:lnTo>
                    <a:pt x="983591" y="0"/>
                  </a:lnTo>
                  <a:lnTo>
                    <a:pt x="983591" y="491795"/>
                  </a:lnTo>
                  <a:lnTo>
                    <a:pt x="0" y="491795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445" tIns="4445" rIns="4445" bIns="4445" numCol="1" spcCol="1270" anchor="ctr" anchorCtr="0">
              <a:noAutofit/>
            </a:bodyPr>
            <a:lstStyle/>
            <a:p>
              <a:pPr marL="0" lvl="0" indent="0" algn="ctr" defTabSz="311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kern="1200"/>
                <a:t>Reports: Generates operational and financial reports for strategic analysis.</a:t>
              </a:r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548B6E-AD87-934F-9541-B36FAB0DD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7</a:t>
            </a:fld>
            <a:endParaRPr lang="en-US"/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E94098B2-06DF-E4C7-33EB-DA4D19B5BE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7379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21"/>
    </mc:Choice>
    <mc:Fallback>
      <p:transition spd="slow" advTm="22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2BA2BD9-7B54-4190-8F06-3EF3658A0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ABA576-4CD0-D778-09F6-E5D7A57CB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79" cy="685798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E3448C-B492-7124-A4EF-DF8270766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2520" y="6356350"/>
            <a:ext cx="32003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E36747C-29EE-4598-BFCE-FD7B92B70DD7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976D8DFA-5A77-A98B-4E78-A544009C55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76388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20"/>
    </mc:Choice>
    <mc:Fallback>
      <p:transition spd="slow" advTm="34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BBEA7-9635-746F-D77E-057237987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Interface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E8D5A8-C321-C49D-9899-98511CC34C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977824" y="2405466"/>
            <a:ext cx="5775783" cy="188992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4BED51-C662-20CE-9D77-3991F54E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6747C-29EE-4598-BFCE-FD7B92B70DD7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069436-820B-DA4B-B88F-F58C217B2E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7824" y="4295390"/>
            <a:ext cx="5944115" cy="22435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D9CACBC-7F20-3E00-5785-BBFBD180A2A8}"/>
              </a:ext>
            </a:extLst>
          </p:cNvPr>
          <p:cNvSpPr txBox="1"/>
          <p:nvPr/>
        </p:nvSpPr>
        <p:spPr>
          <a:xfrm>
            <a:off x="737119" y="1842952"/>
            <a:ext cx="9703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>
                <a:latin typeface="Times New Roman"/>
                <a:cs typeface="Times New Roman"/>
              </a:rPr>
              <a:t>Create a form items/guests and the values can be modified or entered dynamically.</a:t>
            </a:r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55FDC6F9-AD59-06F9-454A-50DE659CA8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66204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20"/>
    </mc:Choice>
    <mc:Fallback>
      <p:transition spd="slow" advTm="23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218</TotalTime>
  <Words>494</Words>
  <Application>Microsoft Office PowerPoint</Application>
  <PresentationFormat>Widescreen</PresentationFormat>
  <Paragraphs>89</Paragraphs>
  <Slides>15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Söhne</vt:lpstr>
      <vt:lpstr>Times New Roman</vt:lpstr>
      <vt:lpstr>1_Office Theme</vt:lpstr>
      <vt:lpstr>Hotel Property Management Systems</vt:lpstr>
      <vt:lpstr>Introduction</vt:lpstr>
      <vt:lpstr>Importance of PMS in Hospitality</vt:lpstr>
      <vt:lpstr>Core Functionalities of PMS</vt:lpstr>
      <vt:lpstr>Methods</vt:lpstr>
      <vt:lpstr>Methods</vt:lpstr>
      <vt:lpstr>Entities</vt:lpstr>
      <vt:lpstr>PowerPoint Presentation</vt:lpstr>
      <vt:lpstr>User Interface</vt:lpstr>
      <vt:lpstr>Reports</vt:lpstr>
      <vt:lpstr>Results/Solutions</vt:lpstr>
      <vt:lpstr>Discussion</vt:lpstr>
      <vt:lpstr>Discussion</vt:lpstr>
      <vt:lpstr>Conclusion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dc:creator>Theyab Alhwiti</dc:creator>
  <cp:lastModifiedBy>Parimala Y</cp:lastModifiedBy>
  <cp:revision>6</cp:revision>
  <dcterms:created xsi:type="dcterms:W3CDTF">2022-07-13T18:50:42Z</dcterms:created>
  <dcterms:modified xsi:type="dcterms:W3CDTF">2024-05-03T20:30:18Z</dcterms:modified>
</cp:coreProperties>
</file>

<file path=docProps/thumbnail.jpeg>
</file>